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6" r:id="rId2"/>
    <p:sldId id="269" r:id="rId3"/>
    <p:sldId id="283" r:id="rId4"/>
    <p:sldId id="284" r:id="rId5"/>
    <p:sldId id="285" r:id="rId6"/>
    <p:sldId id="286" r:id="rId7"/>
    <p:sldId id="287" r:id="rId8"/>
    <p:sldId id="291" r:id="rId9"/>
    <p:sldId id="292" r:id="rId10"/>
    <p:sldId id="293"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33"/>
    <p:restoredTop sz="77304" autoAdjust="0"/>
  </p:normalViewPr>
  <p:slideViewPr>
    <p:cSldViewPr snapToGrid="0" snapToObjects="1">
      <p:cViewPr varScale="1">
        <p:scale>
          <a:sx n="76" d="100"/>
          <a:sy n="76" d="100"/>
        </p:scale>
        <p:origin x="2256"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tiff>
</file>

<file path=ppt/media/image11.tiff>
</file>

<file path=ppt/media/image2.png>
</file>

<file path=ppt/media/image3.png>
</file>

<file path=ppt/media/image4.png>
</file>

<file path=ppt/media/image5.png>
</file>

<file path=ppt/media/image6.jp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D81B85-3F01-7D47-B3F2-A67046BD1F64}" type="datetimeFigureOut">
              <a:rPr lang="en-US" smtClean="0"/>
              <a:t>7/25/18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FDF6F9E-104F-8D44-916B-293655508415}" type="slidenum">
              <a:rPr lang="en-US" smtClean="0"/>
              <a:t>‹#›</a:t>
            </a:fld>
            <a:endParaRPr lang="en-US"/>
          </a:p>
        </p:txBody>
      </p:sp>
    </p:spTree>
    <p:extLst>
      <p:ext uri="{BB962C8B-B14F-4D97-AF65-F5344CB8AC3E}">
        <p14:creationId xmlns:p14="http://schemas.microsoft.com/office/powerpoint/2010/main" val="243121696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Levi</a:t>
            </a:r>
            <a:r>
              <a:rPr lang="en-US" baseline="0" dirty="0"/>
              <a:t> Waldron, and I’m here to try and convince you, as Bioconductor package developer, to take extra care in figuring out </a:t>
            </a:r>
            <a:r>
              <a:rPr lang="en-US" baseline="0"/>
              <a:t>how to make </a:t>
            </a:r>
            <a:r>
              <a:rPr lang="en-US" baseline="0" dirty="0"/>
              <a:t>existing core classes work for you.</a:t>
            </a:r>
            <a:endParaRPr lang="en-US" dirty="0"/>
          </a:p>
        </p:txBody>
      </p:sp>
      <p:sp>
        <p:nvSpPr>
          <p:cNvPr id="4" name="Slide Number Placeholder 3"/>
          <p:cNvSpPr>
            <a:spLocks noGrp="1"/>
          </p:cNvSpPr>
          <p:nvPr>
            <p:ph type="sldNum" sz="quarter" idx="10"/>
          </p:nvPr>
        </p:nvSpPr>
        <p:spPr/>
        <p:txBody>
          <a:bodyPr/>
          <a:lstStyle/>
          <a:p>
            <a:fld id="{8C865A49-EB5E-4903-ACE8-213423977F78}" type="slidenum">
              <a:rPr lang="en-US" smtClean="0"/>
              <a:pPr/>
              <a:t>1</a:t>
            </a:fld>
            <a:endParaRPr lang="en-US"/>
          </a:p>
        </p:txBody>
      </p:sp>
    </p:spTree>
    <p:extLst>
      <p:ext uri="{BB962C8B-B14F-4D97-AF65-F5344CB8AC3E}">
        <p14:creationId xmlns:p14="http://schemas.microsoft.com/office/powerpoint/2010/main" val="2054048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most users,</a:t>
            </a:r>
            <a:r>
              <a:rPr lang="en-US" baseline="0" dirty="0"/>
              <a:t> Bioconductor is a set of packages, more than 1,400 of them now, providing an enormous range of statistical analyses and visualization for high-throughput biological data, accessible via the R programming language. But just as important is a backbone of core data structures designed for the requirements of specific genomic data types. </a:t>
            </a:r>
          </a:p>
          <a:p>
            <a:pPr marL="171450" indent="-171450">
              <a:buFontTx/>
              <a:buChar char="•"/>
            </a:pPr>
            <a:r>
              <a:rPr lang="en-US" baseline="0" dirty="0"/>
              <a:t>For example, the Genomic Ranges system provides a representation and algebra for any data associated with genomic coordinates. Efficient in-memory and on-disk representations</a:t>
            </a:r>
          </a:p>
          <a:p>
            <a:pPr marL="171450" indent="-171450">
              <a:buFontTx/>
              <a:buChar char="•"/>
            </a:pPr>
            <a:r>
              <a:rPr lang="en-US" baseline="0" dirty="0"/>
              <a:t>Integrative data containers such as SummarizedExperiment, integrate high-throughput data with, for example, gene annotations, sample data such as clinical information, experimental metadata, and can even represent multiple assays. In this case, however, the assays must be matrix-like and of identical dimensions</a:t>
            </a:r>
          </a:p>
          <a:p>
            <a:pPr marL="0" indent="0">
              <a:buFontTx/>
              <a:buNone/>
            </a:pPr>
            <a:r>
              <a:rPr lang="en-US" baseline="0" dirty="0"/>
              <a:t> </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2</a:t>
            </a:fld>
            <a:endParaRPr lang="en-US"/>
          </a:p>
        </p:txBody>
      </p:sp>
    </p:spTree>
    <p:extLst>
      <p:ext uri="{BB962C8B-B14F-4D97-AF65-F5344CB8AC3E}">
        <p14:creationId xmlns:p14="http://schemas.microsoft.com/office/powerpoint/2010/main" val="119613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make the</a:t>
            </a:r>
            <a:r>
              <a:rPr lang="en-US" baseline="0" dirty="0"/>
              <a:t> case that, as a Bioconductor package developer, you should almost always rely on what I'll call "core" Bioconductor data classes from the early stages of development. Why should these core classes matter to you? Well, let's say you have a great idea for an improved bicycle. Better than existing bicycles. But you want to build it from scratch, so you start from raw steel. You forge your frame in a furnace, then add your components that contain what is really your improvement, and you successfully create your new rocket-powered bike. It's clearly an improvement over non rocket-powered bikes, and you convince the reviewers of this and publish your paper. So what could possibly go wrong once you release your new invention and lots of people start using it?</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3</a:t>
            </a:fld>
            <a:endParaRPr lang="en-US"/>
          </a:p>
        </p:txBody>
      </p:sp>
    </p:spTree>
    <p:extLst>
      <p:ext uri="{BB962C8B-B14F-4D97-AF65-F5344CB8AC3E}">
        <p14:creationId xmlns:p14="http://schemas.microsoft.com/office/powerpoint/2010/main" val="2039296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for one thing, if your expertise is on rocket-building and not on frame-building, your</a:t>
            </a:r>
            <a:r>
              <a:rPr lang="en-US" baseline="0" dirty="0"/>
              <a:t> frame might have some flaws, that only show up later after much use and testing. Second, your frame might lack features that </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4</a:t>
            </a:fld>
            <a:endParaRPr lang="en-US"/>
          </a:p>
        </p:txBody>
      </p:sp>
    </p:spTree>
    <p:extLst>
      <p:ext uri="{BB962C8B-B14F-4D97-AF65-F5344CB8AC3E}">
        <p14:creationId xmlns:p14="http://schemas.microsoft.com/office/powerpoint/2010/main" val="1070759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5</a:t>
            </a:fld>
            <a:endParaRPr lang="en-US"/>
          </a:p>
        </p:txBody>
      </p:sp>
    </p:spTree>
    <p:extLst>
      <p:ext uri="{BB962C8B-B14F-4D97-AF65-F5344CB8AC3E}">
        <p14:creationId xmlns:p14="http://schemas.microsoft.com/office/powerpoint/2010/main" val="1284112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give</a:t>
            </a:r>
            <a:r>
              <a:rPr lang="en-US" baseline="0" dirty="0"/>
              <a:t> a couple examples from real packages in Bioconductor. I'm not doing this to criticize or compliment anyone, only to show some real-life consequences of these design decisions. The </a:t>
            </a:r>
            <a:r>
              <a:rPr lang="en-US" baseline="0" dirty="0" err="1"/>
              <a:t>phyloseq</a:t>
            </a:r>
            <a:r>
              <a:rPr lang="en-US" baseline="0" dirty="0"/>
              <a:t> package for the analysis of microbiome data is a very well-used and useful package, and one I use myself frequently. It's basic data class is called </a:t>
            </a:r>
            <a:r>
              <a:rPr lang="en-US" baseline="0" dirty="0" err="1"/>
              <a:t>phyloseq</a:t>
            </a:r>
            <a:r>
              <a:rPr lang="en-US" baseline="0" dirty="0"/>
              <a:t>, and this is its definition. This class contains several slots to contain data from microbiome experiments, the taxonomy of those microbes, data about the where each of those microbiome profiles were taken from, and phylogenetic relationships between the microbes. It is defined from “scratch” – it does not contain any base class, therefore the developers had to develop all the methods associated with this class.</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6</a:t>
            </a:fld>
            <a:endParaRPr lang="en-US"/>
          </a:p>
        </p:txBody>
      </p:sp>
    </p:spTree>
    <p:extLst>
      <p:ext uri="{BB962C8B-B14F-4D97-AF65-F5344CB8AC3E}">
        <p14:creationId xmlns:p14="http://schemas.microsoft.com/office/powerpoint/2010/main" val="2043926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a:t>
            </a:r>
            <a:r>
              <a:rPr lang="en-US" baseline="0" dirty="0"/>
              <a:t> package for microbiome data analysis, </a:t>
            </a:r>
            <a:r>
              <a:rPr lang="en-US" baseline="0" dirty="0" err="1"/>
              <a:t>metagenomeSeq</a:t>
            </a:r>
            <a:r>
              <a:rPr lang="en-US" baseline="0" dirty="0"/>
              <a:t>, instead defines a class derived from the eSet virtual class, which can be considered a base Bioconductor class although it is now outdated by the SummarizedExperiment class. The </a:t>
            </a:r>
            <a:r>
              <a:rPr lang="en-US" baseline="0" dirty="0" err="1"/>
              <a:t>MRexperiment</a:t>
            </a:r>
            <a:r>
              <a:rPr lang="en-US" baseline="0" dirty="0"/>
              <a:t> class only adds a single slot to this base class, </a:t>
            </a:r>
            <a:r>
              <a:rPr lang="en-US" baseline="0" dirty="0" err="1"/>
              <a:t>expSummary</a:t>
            </a:r>
            <a:r>
              <a:rPr lang="en-US" baseline="0" dirty="0"/>
              <a:t>.</a:t>
            </a:r>
            <a:endParaRPr lang="en-US" dirty="0"/>
          </a:p>
        </p:txBody>
      </p:sp>
      <p:sp>
        <p:nvSpPr>
          <p:cNvPr id="4" name="Slide Number Placeholder 3"/>
          <p:cNvSpPr>
            <a:spLocks noGrp="1"/>
          </p:cNvSpPr>
          <p:nvPr>
            <p:ph type="sldNum" sz="quarter" idx="10"/>
          </p:nvPr>
        </p:nvSpPr>
        <p:spPr/>
        <p:txBody>
          <a:bodyPr/>
          <a:lstStyle/>
          <a:p>
            <a:fld id="{CFDF6F9E-104F-8D44-916B-293655508415}" type="slidenum">
              <a:rPr lang="en-US" smtClean="0"/>
              <a:t>7</a:t>
            </a:fld>
            <a:endParaRPr lang="en-US"/>
          </a:p>
        </p:txBody>
      </p:sp>
    </p:spTree>
    <p:extLst>
      <p:ext uri="{BB962C8B-B14F-4D97-AF65-F5344CB8AC3E}">
        <p14:creationId xmlns:p14="http://schemas.microsoft.com/office/powerpoint/2010/main" val="5410565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FDF6F9E-104F-8D44-916B-293655508415}" type="slidenum">
              <a:rPr lang="en-US" smtClean="0"/>
              <a:t>8</a:t>
            </a:fld>
            <a:endParaRPr lang="en-US"/>
          </a:p>
        </p:txBody>
      </p:sp>
    </p:spTree>
    <p:extLst>
      <p:ext uri="{BB962C8B-B14F-4D97-AF65-F5344CB8AC3E}">
        <p14:creationId xmlns:p14="http://schemas.microsoft.com/office/powerpoint/2010/main" val="15034216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FDF6F9E-104F-8D44-916B-293655508415}" type="slidenum">
              <a:rPr lang="en-US" smtClean="0"/>
              <a:t>9</a:t>
            </a:fld>
            <a:endParaRPr lang="en-US"/>
          </a:p>
        </p:txBody>
      </p:sp>
    </p:spTree>
    <p:extLst>
      <p:ext uri="{BB962C8B-B14F-4D97-AF65-F5344CB8AC3E}">
        <p14:creationId xmlns:p14="http://schemas.microsoft.com/office/powerpoint/2010/main" val="715837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69310664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7/25/18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31467204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7/25/18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140863948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58366138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317688282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26558819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26799267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7/25/18</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85214777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7/25/18</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46634925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7/25/18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269678747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BC9DE228-98EC-9F43-A35F-09A2424EC3C5}" type="datetimeFigureOut">
              <a:rPr lang="en-US" smtClean="0"/>
              <a:t>7/25/18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21F14C6-C6E7-9F41-BE3F-C5DEE757CDB8}" type="slidenum">
              <a:rPr lang="en-US" smtClean="0"/>
              <a:t>‹#›</a:t>
            </a:fld>
            <a:endParaRPr lang="en-US"/>
          </a:p>
        </p:txBody>
      </p:sp>
    </p:spTree>
    <p:extLst>
      <p:ext uri="{BB962C8B-B14F-4D97-AF65-F5344CB8AC3E}">
        <p14:creationId xmlns:p14="http://schemas.microsoft.com/office/powerpoint/2010/main" val="32328781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7010400" y="6476253"/>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1F14C6-C6E7-9F41-BE3F-C5DEE757CDB8}" type="slidenum">
              <a:rPr lang="en-US" smtClean="0"/>
              <a:t>‹#›</a:t>
            </a:fld>
            <a:endParaRPr lang="en-US" dirty="0"/>
          </a:p>
        </p:txBody>
      </p:sp>
    </p:spTree>
    <p:extLst>
      <p:ext uri="{BB962C8B-B14F-4D97-AF65-F5344CB8AC3E}">
        <p14:creationId xmlns:p14="http://schemas.microsoft.com/office/powerpoint/2010/main" val="240632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tiff"/><Relationship Id="rId5" Type="http://schemas.openxmlformats.org/officeDocument/2006/relationships/image" Target="../media/image8.tiff"/><Relationship Id="rId4" Type="http://schemas.openxmlformats.org/officeDocument/2006/relationships/image" Target="../media/image7.tiff"/></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5815" y="1142999"/>
            <a:ext cx="8672428" cy="2453106"/>
          </a:xfrm>
        </p:spPr>
        <p:txBody>
          <a:bodyPr>
            <a:normAutofit/>
          </a:bodyPr>
          <a:lstStyle/>
          <a:p>
            <a:r>
              <a:rPr lang="en-US" sz="3200" dirty="0"/>
              <a:t>Why re-use core classes?</a:t>
            </a:r>
            <a:br>
              <a:rPr lang="en-US" sz="3200" dirty="0"/>
            </a:br>
            <a:br>
              <a:rPr lang="en-US" sz="2200" dirty="0"/>
            </a:br>
            <a:r>
              <a:rPr lang="en-US" sz="2200" dirty="0"/>
              <a:t>A plea to developers of Bioconductor packages</a:t>
            </a:r>
          </a:p>
        </p:txBody>
      </p:sp>
      <p:sp>
        <p:nvSpPr>
          <p:cNvPr id="3" name="Subtitle 2"/>
          <p:cNvSpPr>
            <a:spLocks noGrp="1"/>
          </p:cNvSpPr>
          <p:nvPr>
            <p:ph type="subTitle" idx="1"/>
          </p:nvPr>
        </p:nvSpPr>
        <p:spPr>
          <a:xfrm>
            <a:off x="1219200" y="3965073"/>
            <a:ext cx="7086600" cy="1295137"/>
          </a:xfrm>
        </p:spPr>
        <p:txBody>
          <a:bodyPr>
            <a:normAutofit/>
          </a:bodyPr>
          <a:lstStyle/>
          <a:p>
            <a:r>
              <a:rPr lang="en-US" sz="2000" b="1" dirty="0"/>
              <a:t>Levi Waldron</a:t>
            </a:r>
          </a:p>
          <a:p>
            <a:endParaRPr lang="en-US" sz="2000" b="1" dirty="0"/>
          </a:p>
          <a:p>
            <a:r>
              <a:rPr lang="en-US" sz="2000" b="1" dirty="0"/>
              <a:t>July 25, 2018</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120825"/>
            <a:ext cx="4681356" cy="746628"/>
          </a:xfrm>
          <a:prstGeom prst="rect">
            <a:avLst/>
          </a:prstGeom>
        </p:spPr>
      </p:pic>
      <p:pic>
        <p:nvPicPr>
          <p:cNvPr id="10" name="Picture 9"/>
          <p:cNvPicPr>
            <a:picLocks noChangeAspect="1"/>
          </p:cNvPicPr>
          <p:nvPr/>
        </p:nvPicPr>
        <p:blipFill>
          <a:blip r:embed="rId4"/>
          <a:stretch>
            <a:fillRect/>
          </a:stretch>
        </p:blipFill>
        <p:spPr>
          <a:xfrm>
            <a:off x="6958984" y="0"/>
            <a:ext cx="2185016" cy="629103"/>
          </a:xfrm>
          <a:prstGeom prst="rect">
            <a:avLst/>
          </a:prstGeom>
        </p:spPr>
      </p:pic>
      <p:pic>
        <p:nvPicPr>
          <p:cNvPr id="4" name="Picture 3"/>
          <p:cNvPicPr>
            <a:picLocks noChangeAspect="1"/>
          </p:cNvPicPr>
          <p:nvPr/>
        </p:nvPicPr>
        <p:blipFill>
          <a:blip r:embed="rId5"/>
          <a:stretch>
            <a:fillRect/>
          </a:stretch>
        </p:blipFill>
        <p:spPr>
          <a:xfrm>
            <a:off x="7876498" y="6120825"/>
            <a:ext cx="1267501" cy="737175"/>
          </a:xfrm>
          <a:prstGeom prst="rect">
            <a:avLst/>
          </a:prstGeom>
        </p:spPr>
      </p:pic>
    </p:spTree>
    <p:extLst>
      <p:ext uri="{BB962C8B-B14F-4D97-AF65-F5344CB8AC3E}">
        <p14:creationId xmlns:p14="http://schemas.microsoft.com/office/powerpoint/2010/main" val="41605405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4EB0B-0AAA-C845-98BF-88DAAA28BEE0}"/>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0EBBF723-5F86-F14E-B743-0C1767912691}"/>
              </a:ext>
            </a:extLst>
          </p:cNvPr>
          <p:cNvSpPr>
            <a:spLocks noGrp="1"/>
          </p:cNvSpPr>
          <p:nvPr>
            <p:ph idx="1"/>
          </p:nvPr>
        </p:nvSpPr>
        <p:spPr/>
        <p:txBody>
          <a:bodyPr/>
          <a:lstStyle/>
          <a:p>
            <a:r>
              <a:rPr lang="en-US" dirty="0"/>
              <a:t>Levi:</a:t>
            </a:r>
          </a:p>
          <a:p>
            <a:pPr lvl="1"/>
            <a:r>
              <a:rPr lang="en-US" dirty="0"/>
              <a:t>Design and class inheritance of key data structures</a:t>
            </a:r>
          </a:p>
          <a:p>
            <a:pPr lvl="1"/>
            <a:r>
              <a:rPr lang="en-US" dirty="0" err="1"/>
              <a:t>MultiAssayExperiment</a:t>
            </a:r>
            <a:endParaRPr lang="en-US" dirty="0"/>
          </a:p>
          <a:p>
            <a:pPr lvl="1"/>
            <a:r>
              <a:rPr lang="en-US" dirty="0" err="1"/>
              <a:t>MicrobiomeExperiment</a:t>
            </a:r>
            <a:endParaRPr lang="en-US" dirty="0"/>
          </a:p>
          <a:p>
            <a:r>
              <a:rPr lang="en-US" dirty="0"/>
              <a:t>Petr Smirnov:</a:t>
            </a:r>
          </a:p>
          <a:p>
            <a:pPr lvl="1"/>
            <a:r>
              <a:rPr lang="en-US" dirty="0"/>
              <a:t>Pharmacogenomics</a:t>
            </a:r>
          </a:p>
          <a:p>
            <a:r>
              <a:rPr lang="en-US" dirty="0"/>
              <a:t>Vincent Carey:</a:t>
            </a:r>
          </a:p>
          <a:p>
            <a:pPr lvl="1"/>
            <a:r>
              <a:rPr lang="en-US" dirty="0"/>
              <a:t>Transcription regulatory network infrastructure</a:t>
            </a:r>
          </a:p>
        </p:txBody>
      </p:sp>
    </p:spTree>
    <p:extLst>
      <p:ext uri="{BB962C8B-B14F-4D97-AF65-F5344CB8AC3E}">
        <p14:creationId xmlns:p14="http://schemas.microsoft.com/office/powerpoint/2010/main" val="281407152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What is Bioconductor?</a:t>
            </a:r>
          </a:p>
        </p:txBody>
      </p:sp>
      <p:sp>
        <p:nvSpPr>
          <p:cNvPr id="3" name="Content Placeholder 2"/>
          <p:cNvSpPr>
            <a:spLocks noGrp="1"/>
          </p:cNvSpPr>
          <p:nvPr>
            <p:ph idx="1"/>
          </p:nvPr>
        </p:nvSpPr>
        <p:spPr>
          <a:xfrm>
            <a:off x="457200" y="1600200"/>
            <a:ext cx="8229600" cy="609089"/>
          </a:xfrm>
        </p:spPr>
        <p:txBody>
          <a:bodyPr>
            <a:normAutofit/>
          </a:bodyPr>
          <a:lstStyle/>
          <a:p>
            <a:pPr marL="0" indent="0">
              <a:buNone/>
            </a:pPr>
            <a:r>
              <a:rPr lang="en-US" dirty="0"/>
              <a:t>1,400 packages on a backbone of data structures</a:t>
            </a:r>
          </a:p>
        </p:txBody>
      </p:sp>
      <p:grpSp>
        <p:nvGrpSpPr>
          <p:cNvPr id="11" name="Group 10"/>
          <p:cNvGrpSpPr/>
          <p:nvPr/>
        </p:nvGrpSpPr>
        <p:grpSpPr>
          <a:xfrm>
            <a:off x="457200" y="2404666"/>
            <a:ext cx="3907853" cy="4023638"/>
            <a:chOff x="457200" y="2404666"/>
            <a:chExt cx="3907853" cy="4023638"/>
          </a:xfrm>
        </p:grpSpPr>
        <p:pic>
          <p:nvPicPr>
            <p:cNvPr id="4" name="Picture 3"/>
            <p:cNvPicPr>
              <a:picLocks noChangeAspect="1"/>
            </p:cNvPicPr>
            <p:nvPr/>
          </p:nvPicPr>
          <p:blipFill>
            <a:blip r:embed="rId3"/>
            <a:stretch>
              <a:fillRect/>
            </a:stretch>
          </p:blipFill>
          <p:spPr>
            <a:xfrm>
              <a:off x="548319" y="2404666"/>
              <a:ext cx="3142714" cy="3438863"/>
            </a:xfrm>
            <a:prstGeom prst="rect">
              <a:avLst/>
            </a:prstGeom>
          </p:spPr>
        </p:pic>
        <p:sp>
          <p:nvSpPr>
            <p:cNvPr id="5" name="TextBox 4"/>
            <p:cNvSpPr txBox="1"/>
            <p:nvPr/>
          </p:nvSpPr>
          <p:spPr>
            <a:xfrm>
              <a:off x="457200" y="5843528"/>
              <a:ext cx="3907853" cy="584776"/>
            </a:xfrm>
            <a:prstGeom prst="rect">
              <a:avLst/>
            </a:prstGeom>
            <a:noFill/>
          </p:spPr>
          <p:txBody>
            <a:bodyPr wrap="square" rtlCol="0">
              <a:spAutoFit/>
            </a:bodyPr>
            <a:lstStyle/>
            <a:p>
              <a:pPr algn="ctr"/>
              <a:r>
                <a:rPr lang="en-US" sz="1400" dirty="0"/>
                <a:t>The Genomic Ranges algebra</a:t>
              </a:r>
            </a:p>
            <a:p>
              <a:pPr algn="ctr"/>
              <a:endParaRPr lang="en-US" dirty="0"/>
            </a:p>
          </p:txBody>
        </p:sp>
      </p:grpSp>
      <p:sp>
        <p:nvSpPr>
          <p:cNvPr id="7" name="TextBox 6"/>
          <p:cNvSpPr txBox="1"/>
          <p:nvPr/>
        </p:nvSpPr>
        <p:spPr>
          <a:xfrm>
            <a:off x="2848224" y="6419446"/>
            <a:ext cx="4110756" cy="400110"/>
          </a:xfrm>
          <a:prstGeom prst="rect">
            <a:avLst/>
          </a:prstGeom>
          <a:noFill/>
        </p:spPr>
        <p:txBody>
          <a:bodyPr wrap="square" rtlCol="0">
            <a:spAutoFit/>
          </a:bodyPr>
          <a:lstStyle/>
          <a:p>
            <a:r>
              <a:rPr lang="en-US" sz="1000" dirty="0"/>
              <a:t>Huber, W. </a:t>
            </a:r>
            <a:r>
              <a:rPr lang="en-US" sz="1000" i="1" dirty="0"/>
              <a:t>et al.</a:t>
            </a:r>
            <a:r>
              <a:rPr lang="en-US" sz="1000" dirty="0"/>
              <a:t> Orchestrating high-throughput genomic analysis with Bioconductor. </a:t>
            </a:r>
            <a:r>
              <a:rPr lang="en-US" sz="1000" i="1" dirty="0"/>
              <a:t>Nat. Methods</a:t>
            </a:r>
            <a:r>
              <a:rPr lang="en-US" sz="1000" dirty="0"/>
              <a:t> </a:t>
            </a:r>
            <a:r>
              <a:rPr lang="en-US" sz="1000" b="1" dirty="0"/>
              <a:t>12,</a:t>
            </a:r>
            <a:r>
              <a:rPr lang="en-US" sz="1000" dirty="0"/>
              <a:t> 115–121 (2015).</a:t>
            </a:r>
          </a:p>
        </p:txBody>
      </p:sp>
      <p:grpSp>
        <p:nvGrpSpPr>
          <p:cNvPr id="14" name="Group 13"/>
          <p:cNvGrpSpPr/>
          <p:nvPr/>
        </p:nvGrpSpPr>
        <p:grpSpPr>
          <a:xfrm>
            <a:off x="4528090" y="2404666"/>
            <a:ext cx="4170004" cy="3746640"/>
            <a:chOff x="4528090" y="2404666"/>
            <a:chExt cx="4170004" cy="3746640"/>
          </a:xfrm>
        </p:grpSpPr>
        <p:sp>
          <p:nvSpPr>
            <p:cNvPr id="9" name="TextBox 8"/>
            <p:cNvSpPr txBox="1"/>
            <p:nvPr/>
          </p:nvSpPr>
          <p:spPr>
            <a:xfrm>
              <a:off x="4528090" y="5843529"/>
              <a:ext cx="4170004" cy="307777"/>
            </a:xfrm>
            <a:prstGeom prst="rect">
              <a:avLst/>
            </a:prstGeom>
            <a:noFill/>
          </p:spPr>
          <p:txBody>
            <a:bodyPr wrap="square" rtlCol="0">
              <a:spAutoFit/>
            </a:bodyPr>
            <a:lstStyle/>
            <a:p>
              <a:pPr algn="ctr"/>
              <a:r>
                <a:rPr lang="en-US" sz="1400" dirty="0"/>
                <a:t>The integrative data container </a:t>
              </a:r>
              <a:r>
                <a:rPr lang="en-US" sz="1400" i="1" dirty="0"/>
                <a:t>SummarizedExperiment</a:t>
              </a:r>
              <a:endParaRPr lang="en-US" dirty="0"/>
            </a:p>
          </p:txBody>
        </p:sp>
        <p:pic>
          <p:nvPicPr>
            <p:cNvPr id="13" name="Picture 12"/>
            <p:cNvPicPr>
              <a:picLocks noChangeAspect="1"/>
            </p:cNvPicPr>
            <p:nvPr/>
          </p:nvPicPr>
          <p:blipFill>
            <a:blip r:embed="rId4"/>
            <a:stretch>
              <a:fillRect/>
            </a:stretch>
          </p:blipFill>
          <p:spPr>
            <a:xfrm>
              <a:off x="4528090" y="2404666"/>
              <a:ext cx="4158710" cy="3300651"/>
            </a:xfrm>
            <a:prstGeom prst="rect">
              <a:avLst/>
            </a:prstGeom>
          </p:spPr>
        </p:pic>
      </p:grpSp>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6434765"/>
            <a:ext cx="2712952" cy="432688"/>
          </a:xfrm>
          <a:prstGeom prst="rect">
            <a:avLst/>
          </a:prstGeom>
        </p:spPr>
      </p:pic>
      <p:pic>
        <p:nvPicPr>
          <p:cNvPr id="18" name="Picture 17"/>
          <p:cNvPicPr>
            <a:picLocks noChangeAspect="1"/>
          </p:cNvPicPr>
          <p:nvPr/>
        </p:nvPicPr>
        <p:blipFill>
          <a:blip r:embed="rId6"/>
          <a:stretch>
            <a:fillRect/>
          </a:stretch>
        </p:blipFill>
        <p:spPr>
          <a:xfrm>
            <a:off x="7748070" y="6452690"/>
            <a:ext cx="1395926" cy="401910"/>
          </a:xfrm>
          <a:prstGeom prst="rect">
            <a:avLst/>
          </a:prstGeom>
        </p:spPr>
      </p:pic>
    </p:spTree>
    <p:extLst>
      <p:ext uri="{BB962C8B-B14F-4D97-AF65-F5344CB8AC3E}">
        <p14:creationId xmlns:p14="http://schemas.microsoft.com/office/powerpoint/2010/main" val="323943114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dirty="0"/>
              <a:t>Why do core classes matter to developers?</a:t>
            </a:r>
          </a:p>
        </p:txBody>
      </p:sp>
      <p:sp>
        <p:nvSpPr>
          <p:cNvPr id="3" name="Content Placeholder 2"/>
          <p:cNvSpPr>
            <a:spLocks noGrp="1"/>
          </p:cNvSpPr>
          <p:nvPr>
            <p:ph idx="1"/>
          </p:nvPr>
        </p:nvSpPr>
        <p:spPr>
          <a:xfrm>
            <a:off x="457200" y="1600201"/>
            <a:ext cx="8229600" cy="673100"/>
          </a:xfrm>
        </p:spPr>
        <p:txBody>
          <a:bodyPr>
            <a:normAutofit fontScale="85000" lnSpcReduction="10000"/>
          </a:bodyPr>
          <a:lstStyle/>
          <a:p>
            <a:pPr marL="0" indent="0" algn="ctr">
              <a:buNone/>
            </a:pPr>
            <a:r>
              <a:rPr lang="en-US" dirty="0"/>
              <a:t>Let’s say you have a great idea for an improved bicycle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2800" y="2679700"/>
            <a:ext cx="1950720" cy="1298448"/>
          </a:xfrm>
          <a:prstGeom prst="rect">
            <a:avLst/>
          </a:prstGeom>
        </p:spPr>
      </p:pic>
      <p:cxnSp>
        <p:nvCxnSpPr>
          <p:cNvPr id="8" name="Straight Arrow Connector 7"/>
          <p:cNvCxnSpPr/>
          <p:nvPr/>
        </p:nvCxnSpPr>
        <p:spPr>
          <a:xfrm flipV="1">
            <a:off x="2827020" y="3328923"/>
            <a:ext cx="1071880" cy="1"/>
          </a:xfrm>
          <a:prstGeom prst="straightConnector1">
            <a:avLst/>
          </a:prstGeom>
          <a:ln w="31750">
            <a:tailEnd type="triangle" w="lg" len="med"/>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5753099" y="3328922"/>
            <a:ext cx="1071880" cy="1"/>
          </a:xfrm>
          <a:prstGeom prst="straightConnector1">
            <a:avLst/>
          </a:prstGeom>
          <a:ln w="31750">
            <a:tailEnd type="triangle" w="lg" len="med"/>
          </a:ln>
        </p:spPr>
        <p:style>
          <a:lnRef idx="2">
            <a:schemeClr val="accent1"/>
          </a:lnRef>
          <a:fillRef idx="0">
            <a:schemeClr val="accent1"/>
          </a:fillRef>
          <a:effectRef idx="1">
            <a:schemeClr val="accent1"/>
          </a:effectRef>
          <a:fontRef idx="minor">
            <a:schemeClr val="tx1"/>
          </a:fontRef>
        </p:style>
      </p:cxnSp>
      <p:grpSp>
        <p:nvGrpSpPr>
          <p:cNvPr id="15" name="Group 14"/>
          <p:cNvGrpSpPr/>
          <p:nvPr/>
        </p:nvGrpSpPr>
        <p:grpSpPr>
          <a:xfrm>
            <a:off x="6398958" y="2698155"/>
            <a:ext cx="2589812" cy="2052677"/>
            <a:chOff x="6398958" y="2698155"/>
            <a:chExt cx="2589812" cy="2052677"/>
          </a:xfrm>
        </p:grpSpPr>
        <p:grpSp>
          <p:nvGrpSpPr>
            <p:cNvPr id="7" name="Group 6"/>
            <p:cNvGrpSpPr/>
            <p:nvPr/>
          </p:nvGrpSpPr>
          <p:grpSpPr>
            <a:xfrm>
              <a:off x="6398958" y="2698155"/>
              <a:ext cx="2589812" cy="2052677"/>
              <a:chOff x="6398958" y="2698155"/>
              <a:chExt cx="2589812" cy="2052677"/>
            </a:xfrm>
          </p:grpSpPr>
          <p:pic>
            <p:nvPicPr>
              <p:cNvPr id="6" name="Picture 5"/>
              <p:cNvPicPr>
                <a:picLocks noChangeAspect="1"/>
              </p:cNvPicPr>
              <p:nvPr/>
            </p:nvPicPr>
            <p:blipFill>
              <a:blip r:embed="rId4"/>
              <a:stretch>
                <a:fillRect/>
              </a:stretch>
            </p:blipFill>
            <p:spPr>
              <a:xfrm>
                <a:off x="7048500" y="2698155"/>
                <a:ext cx="1892300" cy="1261533"/>
              </a:xfrm>
              <a:prstGeom prst="rect">
                <a:avLst/>
              </a:prstGeom>
            </p:spPr>
          </p:pic>
          <p:sp>
            <p:nvSpPr>
              <p:cNvPr id="13" name="TextBox 12"/>
              <p:cNvSpPr txBox="1"/>
              <p:nvPr/>
            </p:nvSpPr>
            <p:spPr>
              <a:xfrm>
                <a:off x="6398958" y="4381500"/>
                <a:ext cx="2589812" cy="369332"/>
              </a:xfrm>
              <a:prstGeom prst="rect">
                <a:avLst/>
              </a:prstGeom>
              <a:noFill/>
            </p:spPr>
            <p:txBody>
              <a:bodyPr wrap="none" rtlCol="0">
                <a:spAutoFit/>
              </a:bodyPr>
              <a:lstStyle/>
              <a:p>
                <a:r>
                  <a:rPr lang="en-US"/>
                  <a:t>New rocket-powered bike</a:t>
                </a:r>
                <a:endParaRPr lang="en-US" dirty="0"/>
              </a:p>
            </p:txBody>
          </p:sp>
        </p:grpSp>
        <p:pic>
          <p:nvPicPr>
            <p:cNvPr id="10" name="Picture 9"/>
            <p:cNvPicPr>
              <a:picLocks noChangeAspect="1"/>
            </p:cNvPicPr>
            <p:nvPr/>
          </p:nvPicPr>
          <p:blipFill>
            <a:blip r:embed="rId5"/>
            <a:stretch>
              <a:fillRect/>
            </a:stretch>
          </p:blipFill>
          <p:spPr>
            <a:xfrm rot="16200000">
              <a:off x="7073072" y="3301211"/>
              <a:ext cx="447675" cy="505213"/>
            </a:xfrm>
            <a:prstGeom prst="rect">
              <a:avLst/>
            </a:prstGeom>
          </p:spPr>
        </p:pic>
      </p:grpSp>
      <p:sp>
        <p:nvSpPr>
          <p:cNvPr id="11" name="TextBox 10"/>
          <p:cNvSpPr txBox="1"/>
          <p:nvPr/>
        </p:nvSpPr>
        <p:spPr>
          <a:xfrm>
            <a:off x="1130300" y="4381500"/>
            <a:ext cx="1032975" cy="369332"/>
          </a:xfrm>
          <a:prstGeom prst="rect">
            <a:avLst/>
          </a:prstGeom>
          <a:noFill/>
        </p:spPr>
        <p:txBody>
          <a:bodyPr wrap="none" rtlCol="0">
            <a:spAutoFit/>
          </a:bodyPr>
          <a:lstStyle/>
          <a:p>
            <a:r>
              <a:rPr lang="en-US"/>
              <a:t>raw steel</a:t>
            </a:r>
          </a:p>
        </p:txBody>
      </p:sp>
      <p:grpSp>
        <p:nvGrpSpPr>
          <p:cNvPr id="14" name="Group 13"/>
          <p:cNvGrpSpPr/>
          <p:nvPr/>
        </p:nvGrpSpPr>
        <p:grpSpPr>
          <a:xfrm>
            <a:off x="3983153" y="2774092"/>
            <a:ext cx="1796417" cy="1976740"/>
            <a:chOff x="3983153" y="2774092"/>
            <a:chExt cx="1796417" cy="1976740"/>
          </a:xfrm>
        </p:grpSpPr>
        <p:pic>
          <p:nvPicPr>
            <p:cNvPr id="5" name="Picture 4"/>
            <p:cNvPicPr>
              <a:picLocks noChangeAspect="1"/>
            </p:cNvPicPr>
            <p:nvPr/>
          </p:nvPicPr>
          <p:blipFill>
            <a:blip r:embed="rId6"/>
            <a:stretch>
              <a:fillRect/>
            </a:stretch>
          </p:blipFill>
          <p:spPr>
            <a:xfrm>
              <a:off x="3983153" y="2774092"/>
              <a:ext cx="1796417" cy="1109662"/>
            </a:xfrm>
            <a:prstGeom prst="rect">
              <a:avLst/>
            </a:prstGeom>
          </p:spPr>
        </p:pic>
        <p:sp>
          <p:nvSpPr>
            <p:cNvPr id="12" name="TextBox 11"/>
            <p:cNvSpPr txBox="1"/>
            <p:nvPr/>
          </p:nvSpPr>
          <p:spPr>
            <a:xfrm>
              <a:off x="4364873" y="4381500"/>
              <a:ext cx="1281441" cy="369332"/>
            </a:xfrm>
            <a:prstGeom prst="rect">
              <a:avLst/>
            </a:prstGeom>
            <a:noFill/>
          </p:spPr>
          <p:txBody>
            <a:bodyPr wrap="none" rtlCol="0">
              <a:spAutoFit/>
            </a:bodyPr>
            <a:lstStyle/>
            <a:p>
              <a:r>
                <a:rPr lang="en-US" dirty="0"/>
                <a:t>forge frame</a:t>
              </a:r>
            </a:p>
          </p:txBody>
        </p:sp>
      </p:grpSp>
      <p:sp>
        <p:nvSpPr>
          <p:cNvPr id="16" name="Content Placeholder 2"/>
          <p:cNvSpPr txBox="1">
            <a:spLocks/>
          </p:cNvSpPr>
          <p:nvPr/>
        </p:nvSpPr>
        <p:spPr>
          <a:xfrm>
            <a:off x="706120" y="5549304"/>
            <a:ext cx="8229600" cy="67310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dirty="0"/>
              <a:t>What could possibly go wrong?</a:t>
            </a:r>
          </a:p>
        </p:txBody>
      </p:sp>
    </p:spTree>
    <p:extLst>
      <p:ext uri="{BB962C8B-B14F-4D97-AF65-F5344CB8AC3E}">
        <p14:creationId xmlns:p14="http://schemas.microsoft.com/office/powerpoint/2010/main" val="139090934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a:t>Why do core classes matter to developers?</a:t>
            </a:r>
          </a:p>
        </p:txBody>
      </p:sp>
      <p:sp>
        <p:nvSpPr>
          <p:cNvPr id="3" name="Content Placeholder 2"/>
          <p:cNvSpPr>
            <a:spLocks noGrp="1"/>
          </p:cNvSpPr>
          <p:nvPr>
            <p:ph idx="1"/>
          </p:nvPr>
        </p:nvSpPr>
        <p:spPr>
          <a:xfrm>
            <a:off x="457200" y="1600200"/>
            <a:ext cx="8686800" cy="4525963"/>
          </a:xfrm>
        </p:spPr>
        <p:txBody>
          <a:bodyPr/>
          <a:lstStyle/>
          <a:p>
            <a:r>
              <a:rPr lang="en-US" dirty="0"/>
              <a:t>What could possibly go wrong?</a:t>
            </a:r>
          </a:p>
          <a:p>
            <a:pPr lvl="1"/>
            <a:r>
              <a:rPr lang="en-US" dirty="0"/>
              <a:t>Your frame has limited testing</a:t>
            </a:r>
          </a:p>
          <a:p>
            <a:pPr lvl="1"/>
            <a:endParaRPr lang="en-US" dirty="0"/>
          </a:p>
          <a:p>
            <a:pPr lvl="1"/>
            <a:endParaRPr lang="en-US" dirty="0"/>
          </a:p>
          <a:p>
            <a:pPr lvl="1"/>
            <a:endParaRPr lang="en-US" dirty="0"/>
          </a:p>
          <a:p>
            <a:pPr lvl="1"/>
            <a:endParaRPr lang="en-US" dirty="0"/>
          </a:p>
          <a:p>
            <a:pPr lvl="1"/>
            <a:r>
              <a:rPr lang="en-US" dirty="0"/>
              <a:t>Your frame lacks features you never even thought of</a:t>
            </a:r>
          </a:p>
        </p:txBody>
      </p:sp>
      <p:pic>
        <p:nvPicPr>
          <p:cNvPr id="4" name="Picture 3"/>
          <p:cNvPicPr>
            <a:picLocks noChangeAspect="1"/>
          </p:cNvPicPr>
          <p:nvPr/>
        </p:nvPicPr>
        <p:blipFill>
          <a:blip r:embed="rId3"/>
          <a:stretch>
            <a:fillRect/>
          </a:stretch>
        </p:blipFill>
        <p:spPr>
          <a:xfrm>
            <a:off x="3326732" y="2806700"/>
            <a:ext cx="2299368" cy="1529080"/>
          </a:xfrm>
          <a:prstGeom prst="rect">
            <a:avLst/>
          </a:prstGeom>
        </p:spPr>
      </p:pic>
      <p:grpSp>
        <p:nvGrpSpPr>
          <p:cNvPr id="18" name="Group 17"/>
          <p:cNvGrpSpPr/>
          <p:nvPr/>
        </p:nvGrpSpPr>
        <p:grpSpPr>
          <a:xfrm>
            <a:off x="4192756" y="2776513"/>
            <a:ext cx="3056006" cy="1498611"/>
            <a:chOff x="4192756" y="2776513"/>
            <a:chExt cx="3056006" cy="1498611"/>
          </a:xfrm>
        </p:grpSpPr>
        <p:cxnSp>
          <p:nvCxnSpPr>
            <p:cNvPr id="7" name="Straight Arrow Connector 6"/>
            <p:cNvCxnSpPr/>
            <p:nvPr/>
          </p:nvCxnSpPr>
          <p:spPr>
            <a:xfrm flipH="1" flipV="1">
              <a:off x="4864896" y="3520440"/>
              <a:ext cx="1397000" cy="50800"/>
            </a:xfrm>
            <a:prstGeom prst="straightConnector1">
              <a:avLst/>
            </a:prstGeom>
            <a:ln w="41275">
              <a:solidFill>
                <a:schemeClr val="tx1"/>
              </a:solidFill>
              <a:tailEnd type="triangle" w="lg" len="lg"/>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6323509" y="3340407"/>
              <a:ext cx="925253" cy="461665"/>
            </a:xfrm>
            <a:prstGeom prst="rect">
              <a:avLst/>
            </a:prstGeom>
            <a:noFill/>
          </p:spPr>
          <p:txBody>
            <a:bodyPr wrap="none" rtlCol="0">
              <a:spAutoFit/>
            </a:bodyPr>
            <a:lstStyle/>
            <a:p>
              <a:r>
                <a:rPr lang="en-US" sz="2400" dirty="0"/>
                <a:t>Ouch</a:t>
              </a:r>
              <a:r>
                <a:rPr lang="en-US" sz="2000" dirty="0"/>
                <a:t>!</a:t>
              </a:r>
            </a:p>
          </p:txBody>
        </p:sp>
        <p:sp>
          <p:nvSpPr>
            <p:cNvPr id="12" name="Oval 11"/>
            <p:cNvSpPr/>
            <p:nvPr/>
          </p:nvSpPr>
          <p:spPr>
            <a:xfrm rot="20700000">
              <a:off x="4192756" y="2776513"/>
              <a:ext cx="596900" cy="1498611"/>
            </a:xfrm>
            <a:prstGeom prst="ellipse">
              <a:avLst/>
            </a:prstGeom>
            <a:noFill/>
            <a:ln w="508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6" name="Picture 15"/>
          <p:cNvPicPr>
            <a:picLocks noChangeAspect="1"/>
          </p:cNvPicPr>
          <p:nvPr/>
        </p:nvPicPr>
        <p:blipFill>
          <a:blip r:embed="rId4"/>
          <a:stretch>
            <a:fillRect/>
          </a:stretch>
        </p:blipFill>
        <p:spPr>
          <a:xfrm>
            <a:off x="368300" y="5334485"/>
            <a:ext cx="2054302" cy="1316037"/>
          </a:xfrm>
          <a:prstGeom prst="rect">
            <a:avLst/>
          </a:prstGeom>
        </p:spPr>
      </p:pic>
      <p:sp>
        <p:nvSpPr>
          <p:cNvPr id="17" name="TextBox 16"/>
          <p:cNvSpPr txBox="1"/>
          <p:nvPr/>
        </p:nvSpPr>
        <p:spPr>
          <a:xfrm>
            <a:off x="2717800" y="5867414"/>
            <a:ext cx="5186484" cy="369332"/>
          </a:xfrm>
          <a:prstGeom prst="rect">
            <a:avLst/>
          </a:prstGeom>
          <a:noFill/>
        </p:spPr>
        <p:txBody>
          <a:bodyPr wrap="none" rtlCol="0">
            <a:spAutoFit/>
          </a:bodyPr>
          <a:lstStyle/>
          <a:p>
            <a:r>
              <a:rPr lang="en-US" dirty="0"/>
              <a:t>Little eyelets allows users to install a rack and fenders</a:t>
            </a:r>
          </a:p>
        </p:txBody>
      </p:sp>
    </p:spTree>
    <p:extLst>
      <p:ext uri="{BB962C8B-B14F-4D97-AF65-F5344CB8AC3E}">
        <p14:creationId xmlns:p14="http://schemas.microsoft.com/office/powerpoint/2010/main" val="172142037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a:t>Why do core classes matter to developers?</a:t>
            </a:r>
          </a:p>
        </p:txBody>
      </p:sp>
      <p:sp>
        <p:nvSpPr>
          <p:cNvPr id="3" name="Content Placeholder 2"/>
          <p:cNvSpPr>
            <a:spLocks noGrp="1"/>
          </p:cNvSpPr>
          <p:nvPr>
            <p:ph idx="1"/>
          </p:nvPr>
        </p:nvSpPr>
        <p:spPr>
          <a:xfrm>
            <a:off x="457200" y="1600200"/>
            <a:ext cx="7975600" cy="635000"/>
          </a:xfrm>
        </p:spPr>
        <p:txBody>
          <a:bodyPr/>
          <a:lstStyle/>
          <a:p>
            <a:pPr marL="0" indent="0" algn="ctr">
              <a:buNone/>
            </a:pPr>
            <a:r>
              <a:rPr lang="en-US" dirty="0"/>
              <a:t>It’s </a:t>
            </a:r>
            <a:r>
              <a:rPr lang="en-US" b="1" dirty="0"/>
              <a:t>easy</a:t>
            </a:r>
            <a:r>
              <a:rPr lang="en-US" dirty="0"/>
              <a:t> to define a new S4 class in R</a:t>
            </a:r>
          </a:p>
        </p:txBody>
      </p:sp>
      <p:sp>
        <p:nvSpPr>
          <p:cNvPr id="5" name="TextBox 4"/>
          <p:cNvSpPr txBox="1"/>
          <p:nvPr/>
        </p:nvSpPr>
        <p:spPr>
          <a:xfrm>
            <a:off x="114300" y="2435224"/>
            <a:ext cx="9283311" cy="3693319"/>
          </a:xfrm>
          <a:prstGeom prst="rect">
            <a:avLst/>
          </a:prstGeom>
          <a:noFill/>
        </p:spPr>
        <p:txBody>
          <a:bodyPr wrap="none" rtlCol="0">
            <a:spAutoFit/>
          </a:bodyPr>
          <a:lstStyle/>
          <a:p>
            <a:r>
              <a:rPr lang="en-US" dirty="0">
                <a:solidFill>
                  <a:schemeClr val="accent1"/>
                </a:solidFill>
                <a:latin typeface="Courier" charset="0"/>
                <a:ea typeface="Courier" charset="0"/>
                <a:cs typeface="Courier" charset="0"/>
              </a:rPr>
              <a:t>&gt; </a:t>
            </a:r>
            <a:r>
              <a:rPr lang="en-US" dirty="0" err="1">
                <a:solidFill>
                  <a:schemeClr val="accent1"/>
                </a:solidFill>
                <a:latin typeface="Courier" charset="0"/>
                <a:ea typeface="Courier" charset="0"/>
                <a:cs typeface="Courier" charset="0"/>
              </a:rPr>
              <a:t>setClass</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BicycleFrame</a:t>
            </a:r>
            <a:r>
              <a:rPr lang="en-US" dirty="0">
                <a:solidFill>
                  <a:schemeClr val="accent1"/>
                </a:solidFill>
                <a:latin typeface="Courier" charset="0"/>
                <a:ea typeface="Courier" charset="0"/>
                <a:cs typeface="Courier" charset="0"/>
              </a:rPr>
              <a:t>", </a:t>
            </a:r>
          </a:p>
          <a:p>
            <a:r>
              <a:rPr lang="en-US" dirty="0">
                <a:solidFill>
                  <a:schemeClr val="accent1"/>
                </a:solidFill>
                <a:latin typeface="Courier" charset="0"/>
                <a:ea typeface="Courier" charset="0"/>
                <a:cs typeface="Courier" charset="0"/>
              </a:rPr>
              <a:t>	representation(height = "numeric", color = "character")) </a:t>
            </a:r>
          </a:p>
          <a:p>
            <a:r>
              <a:rPr lang="en-US" dirty="0">
                <a:solidFill>
                  <a:schemeClr val="accent1"/>
                </a:solidFill>
                <a:latin typeface="Courier" charset="0"/>
                <a:ea typeface="Courier" charset="0"/>
                <a:cs typeface="Courier" charset="0"/>
              </a:rPr>
              <a:t>&gt; </a:t>
            </a:r>
            <a:r>
              <a:rPr lang="en-US" dirty="0" err="1">
                <a:solidFill>
                  <a:schemeClr val="accent1"/>
                </a:solidFill>
                <a:latin typeface="Courier" charset="0"/>
                <a:ea typeface="Courier" charset="0"/>
                <a:cs typeface="Courier" charset="0"/>
              </a:rPr>
              <a:t>my.new.frame</a:t>
            </a:r>
            <a:r>
              <a:rPr lang="en-US" dirty="0">
                <a:solidFill>
                  <a:schemeClr val="accent1"/>
                </a:solidFill>
                <a:latin typeface="Courier" charset="0"/>
                <a:ea typeface="Courier" charset="0"/>
                <a:cs typeface="Courier" charset="0"/>
              </a:rPr>
              <a:t> &lt;- new("</a:t>
            </a:r>
            <a:r>
              <a:rPr lang="en-US" dirty="0" err="1">
                <a:solidFill>
                  <a:schemeClr val="accent1"/>
                </a:solidFill>
                <a:latin typeface="Courier" charset="0"/>
                <a:ea typeface="Courier" charset="0"/>
                <a:cs typeface="Courier" charset="0"/>
              </a:rPr>
              <a:t>BicycleFrame</a:t>
            </a:r>
            <a:r>
              <a:rPr lang="en-US" dirty="0">
                <a:solidFill>
                  <a:schemeClr val="accent1"/>
                </a:solidFill>
                <a:latin typeface="Courier" charset="0"/>
                <a:ea typeface="Courier" charset="0"/>
                <a:cs typeface="Courier" charset="0"/>
              </a:rPr>
              <a:t>", height = 31, color = "red") </a:t>
            </a:r>
          </a:p>
          <a:p>
            <a:r>
              <a:rPr lang="en-US" dirty="0">
                <a:solidFill>
                  <a:schemeClr val="accent1"/>
                </a:solidFill>
                <a:latin typeface="Courier" charset="0"/>
                <a:ea typeface="Courier" charset="0"/>
                <a:cs typeface="Courier" charset="0"/>
              </a:rPr>
              <a:t>&gt; </a:t>
            </a:r>
            <a:r>
              <a:rPr lang="en-US" dirty="0" err="1">
                <a:solidFill>
                  <a:schemeClr val="accent1"/>
                </a:solidFill>
                <a:latin typeface="Courier" charset="0"/>
                <a:ea typeface="Courier" charset="0"/>
                <a:cs typeface="Courier" charset="0"/>
              </a:rPr>
              <a:t>my.new.frame</a:t>
            </a:r>
            <a:r>
              <a:rPr lang="en-US" dirty="0">
                <a:solidFill>
                  <a:schemeClr val="accent1"/>
                </a:solidFill>
                <a:latin typeface="Courier" charset="0"/>
                <a:ea typeface="Courier" charset="0"/>
                <a:cs typeface="Courier" charset="0"/>
              </a:rPr>
              <a:t> </a:t>
            </a:r>
          </a:p>
          <a:p>
            <a:endParaRPr lang="en-US" dirty="0">
              <a:solidFill>
                <a:schemeClr val="accent1"/>
              </a:solidFill>
              <a:latin typeface="Courier" charset="0"/>
              <a:ea typeface="Courier" charset="0"/>
              <a:cs typeface="Courier" charset="0"/>
            </a:endParaRPr>
          </a:p>
          <a:p>
            <a:r>
              <a:rPr lang="en-US" dirty="0">
                <a:latin typeface="Courier" charset="0"/>
                <a:ea typeface="Courier" charset="0"/>
                <a:cs typeface="Courier" charset="0"/>
              </a:rPr>
              <a:t>An object of class "</a:t>
            </a:r>
            <a:r>
              <a:rPr lang="en-US" dirty="0" err="1">
                <a:latin typeface="Courier" charset="0"/>
                <a:ea typeface="Courier" charset="0"/>
                <a:cs typeface="Courier" charset="0"/>
              </a:rPr>
              <a:t>BicycleFrame</a:t>
            </a:r>
            <a:r>
              <a:rPr lang="en-US" dirty="0">
                <a:latin typeface="Courier" charset="0"/>
                <a:ea typeface="Courier" charset="0"/>
                <a:cs typeface="Courier" charset="0"/>
              </a:rPr>
              <a:t>"</a:t>
            </a:r>
          </a:p>
          <a:p>
            <a:r>
              <a:rPr lang="en-US" dirty="0">
                <a:latin typeface="Courier" charset="0"/>
                <a:ea typeface="Courier" charset="0"/>
                <a:cs typeface="Courier" charset="0"/>
              </a:rPr>
              <a:t>Slot "height": </a:t>
            </a:r>
          </a:p>
          <a:p>
            <a:r>
              <a:rPr lang="en-US" dirty="0">
                <a:latin typeface="Courier" charset="0"/>
                <a:ea typeface="Courier" charset="0"/>
                <a:cs typeface="Courier" charset="0"/>
              </a:rPr>
              <a:t>[1] 31 </a:t>
            </a:r>
          </a:p>
          <a:p>
            <a:endParaRPr lang="en-US" dirty="0">
              <a:latin typeface="Courier" charset="0"/>
              <a:ea typeface="Courier" charset="0"/>
              <a:cs typeface="Courier" charset="0"/>
            </a:endParaRPr>
          </a:p>
          <a:p>
            <a:r>
              <a:rPr lang="en-US" dirty="0">
                <a:latin typeface="Courier" charset="0"/>
                <a:ea typeface="Courier" charset="0"/>
                <a:cs typeface="Courier" charset="0"/>
              </a:rPr>
              <a:t>Slot "color": </a:t>
            </a:r>
          </a:p>
          <a:p>
            <a:r>
              <a:rPr lang="en-US" dirty="0">
                <a:latin typeface="Courier" charset="0"/>
                <a:ea typeface="Courier" charset="0"/>
                <a:cs typeface="Courier" charset="0"/>
              </a:rPr>
              <a:t>[1] "red”</a:t>
            </a:r>
          </a:p>
          <a:p>
            <a:endParaRPr lang="en-US" dirty="0">
              <a:latin typeface="Courier" charset="0"/>
              <a:ea typeface="Courier" charset="0"/>
              <a:cs typeface="Courier" charset="0"/>
            </a:endParaRPr>
          </a:p>
          <a:p>
            <a:r>
              <a:rPr lang="en-US" dirty="0">
                <a:latin typeface="Courier" charset="0"/>
                <a:ea typeface="Courier" charset="0"/>
                <a:cs typeface="Courier" charset="0"/>
              </a:rPr>
              <a:t>&gt; </a:t>
            </a:r>
          </a:p>
        </p:txBody>
      </p:sp>
      <p:sp>
        <p:nvSpPr>
          <p:cNvPr id="13" name="Content Placeholder 2"/>
          <p:cNvSpPr txBox="1">
            <a:spLocks/>
          </p:cNvSpPr>
          <p:nvPr/>
        </p:nvSpPr>
        <p:spPr>
          <a:xfrm>
            <a:off x="114300" y="5600700"/>
            <a:ext cx="9029700" cy="1257300"/>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dirty="0"/>
              <a:t>However, it’s </a:t>
            </a:r>
            <a:r>
              <a:rPr lang="en-US" b="1" dirty="0"/>
              <a:t>very difficult </a:t>
            </a:r>
            <a:r>
              <a:rPr lang="en-US" dirty="0"/>
              <a:t>to define a</a:t>
            </a:r>
          </a:p>
          <a:p>
            <a:pPr marL="0" indent="0" algn="ctr">
              <a:buNone/>
            </a:pPr>
            <a:r>
              <a:rPr lang="en-US" u="sng" dirty="0"/>
              <a:t>robust and flexible</a:t>
            </a:r>
            <a:r>
              <a:rPr lang="en-US" dirty="0"/>
              <a:t> data class for genomic data analysis</a:t>
            </a:r>
          </a:p>
        </p:txBody>
      </p:sp>
    </p:spTree>
    <p:extLst>
      <p:ext uri="{BB962C8B-B14F-4D97-AF65-F5344CB8AC3E}">
        <p14:creationId xmlns:p14="http://schemas.microsoft.com/office/powerpoint/2010/main" val="13922928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a:t>Why do core classes matter to developers?</a:t>
            </a:r>
          </a:p>
        </p:txBody>
      </p:sp>
      <p:sp>
        <p:nvSpPr>
          <p:cNvPr id="5" name="TextBox 4"/>
          <p:cNvSpPr txBox="1"/>
          <p:nvPr/>
        </p:nvSpPr>
        <p:spPr>
          <a:xfrm>
            <a:off x="1812270" y="2739537"/>
            <a:ext cx="5519460" cy="2308324"/>
          </a:xfrm>
          <a:prstGeom prst="rect">
            <a:avLst/>
          </a:prstGeom>
          <a:noFill/>
        </p:spPr>
        <p:txBody>
          <a:bodyPr wrap="none" rtlCol="0">
            <a:spAutoFit/>
          </a:bodyPr>
          <a:lstStyle/>
          <a:p>
            <a:r>
              <a:rPr lang="en-US" dirty="0" err="1">
                <a:solidFill>
                  <a:schemeClr val="accent1"/>
                </a:solidFill>
                <a:latin typeface="Courier" charset="0"/>
                <a:ea typeface="Courier" charset="0"/>
                <a:cs typeface="Courier" charset="0"/>
              </a:rPr>
              <a:t>setClass</a:t>
            </a:r>
            <a:r>
              <a:rPr lang="en-US" dirty="0">
                <a:solidFill>
                  <a:schemeClr val="accent1"/>
                </a:solidFill>
                <a:latin typeface="Courier" charset="0"/>
                <a:ea typeface="Courier" charset="0"/>
                <a:cs typeface="Courier" charset="0"/>
              </a:rPr>
              <a:t>(Class="</a:t>
            </a:r>
            <a:r>
              <a:rPr lang="en-US" dirty="0" err="1">
                <a:solidFill>
                  <a:schemeClr val="accent1"/>
                </a:solidFill>
                <a:latin typeface="Courier" charset="0"/>
                <a:ea typeface="Courier" charset="0"/>
                <a:cs typeface="Courier" charset="0"/>
              </a:rPr>
              <a:t>phyloseq</a:t>
            </a:r>
            <a:r>
              <a:rPr lang="en-US" dirty="0">
                <a:solidFill>
                  <a:schemeClr val="accent1"/>
                </a:solidFill>
                <a:latin typeface="Courier" charset="0"/>
                <a:ea typeface="Courier" charset="0"/>
                <a:cs typeface="Courier" charset="0"/>
              </a:rPr>
              <a:t>", </a:t>
            </a:r>
          </a:p>
          <a:p>
            <a:r>
              <a:rPr lang="en-US" dirty="0">
                <a:solidFill>
                  <a:schemeClr val="accent1"/>
                </a:solidFill>
                <a:latin typeface="Courier" charset="0"/>
                <a:ea typeface="Courier" charset="0"/>
                <a:cs typeface="Courier" charset="0"/>
              </a:rPr>
              <a:t>	representation=representation(</a:t>
            </a:r>
          </a:p>
          <a:p>
            <a:r>
              <a:rPr lang="en-US" dirty="0">
                <a:solidFill>
                  <a:schemeClr val="accent1"/>
                </a:solidFill>
                <a:latin typeface="Courier" charset="0"/>
                <a:ea typeface="Courier" charset="0"/>
                <a:cs typeface="Courier" charset="0"/>
              </a:rPr>
              <a:t>		</a:t>
            </a:r>
            <a:r>
              <a:rPr lang="en-US" dirty="0" err="1">
                <a:solidFill>
                  <a:schemeClr val="accent1"/>
                </a:solidFill>
                <a:latin typeface="Courier" charset="0"/>
                <a:ea typeface="Courier" charset="0"/>
                <a:cs typeface="Courier" charset="0"/>
              </a:rPr>
              <a:t>otu_table</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otu_tableOrNULL</a:t>
            </a:r>
            <a:r>
              <a:rPr lang="en-US" dirty="0">
                <a:solidFill>
                  <a:schemeClr val="accent1"/>
                </a:solidFill>
                <a:latin typeface="Courier" charset="0"/>
                <a:ea typeface="Courier" charset="0"/>
                <a:cs typeface="Courier" charset="0"/>
              </a:rPr>
              <a:t>",</a:t>
            </a:r>
          </a:p>
          <a:p>
            <a:r>
              <a:rPr lang="en-US" dirty="0">
                <a:solidFill>
                  <a:schemeClr val="accent1"/>
                </a:solidFill>
                <a:latin typeface="Courier" charset="0"/>
                <a:ea typeface="Courier" charset="0"/>
                <a:cs typeface="Courier" charset="0"/>
              </a:rPr>
              <a:t>		</a:t>
            </a:r>
            <a:r>
              <a:rPr lang="en-US" dirty="0" err="1">
                <a:solidFill>
                  <a:schemeClr val="accent1"/>
                </a:solidFill>
                <a:latin typeface="Courier" charset="0"/>
                <a:ea typeface="Courier" charset="0"/>
                <a:cs typeface="Courier" charset="0"/>
              </a:rPr>
              <a:t>tax_table</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taxonomyTableOrNULL</a:t>
            </a:r>
            <a:r>
              <a:rPr lang="en-US" dirty="0">
                <a:solidFill>
                  <a:schemeClr val="accent1"/>
                </a:solidFill>
                <a:latin typeface="Courier" charset="0"/>
                <a:ea typeface="Courier" charset="0"/>
                <a:cs typeface="Courier" charset="0"/>
              </a:rPr>
              <a:t>",</a:t>
            </a:r>
          </a:p>
          <a:p>
            <a:r>
              <a:rPr lang="en-US" dirty="0">
                <a:solidFill>
                  <a:schemeClr val="accent1"/>
                </a:solidFill>
                <a:latin typeface="Courier" charset="0"/>
                <a:ea typeface="Courier" charset="0"/>
                <a:cs typeface="Courier" charset="0"/>
              </a:rPr>
              <a:t>		</a:t>
            </a:r>
            <a:r>
              <a:rPr lang="en-US" dirty="0" err="1">
                <a:solidFill>
                  <a:schemeClr val="accent1"/>
                </a:solidFill>
                <a:latin typeface="Courier" charset="0"/>
                <a:ea typeface="Courier" charset="0"/>
                <a:cs typeface="Courier" charset="0"/>
              </a:rPr>
              <a:t>sam_data</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sample_dataOrNULL</a:t>
            </a:r>
            <a:r>
              <a:rPr lang="en-US" dirty="0">
                <a:solidFill>
                  <a:schemeClr val="accent1"/>
                </a:solidFill>
                <a:latin typeface="Courier" charset="0"/>
                <a:ea typeface="Courier" charset="0"/>
                <a:cs typeface="Courier" charset="0"/>
              </a:rPr>
              <a:t>",</a:t>
            </a:r>
          </a:p>
          <a:p>
            <a:r>
              <a:rPr lang="en-US" dirty="0">
                <a:solidFill>
                  <a:schemeClr val="accent1"/>
                </a:solidFill>
                <a:latin typeface="Courier" charset="0"/>
                <a:ea typeface="Courier" charset="0"/>
                <a:cs typeface="Courier" charset="0"/>
              </a:rPr>
              <a:t>		</a:t>
            </a:r>
            <a:r>
              <a:rPr lang="en-US" dirty="0" err="1">
                <a:solidFill>
                  <a:schemeClr val="accent1"/>
                </a:solidFill>
                <a:latin typeface="Courier" charset="0"/>
                <a:ea typeface="Courier" charset="0"/>
                <a:cs typeface="Courier" charset="0"/>
              </a:rPr>
              <a:t>phy_tree</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phyloOrNULL</a:t>
            </a:r>
            <a:r>
              <a:rPr lang="en-US" dirty="0">
                <a:solidFill>
                  <a:schemeClr val="accent1"/>
                </a:solidFill>
                <a:latin typeface="Courier" charset="0"/>
                <a:ea typeface="Courier" charset="0"/>
                <a:cs typeface="Courier" charset="0"/>
              </a:rPr>
              <a:t>",</a:t>
            </a:r>
          </a:p>
          <a:p>
            <a:r>
              <a:rPr lang="en-US" dirty="0">
                <a:solidFill>
                  <a:schemeClr val="accent1"/>
                </a:solidFill>
                <a:latin typeface="Courier" charset="0"/>
                <a:ea typeface="Courier" charset="0"/>
                <a:cs typeface="Courier" charset="0"/>
              </a:rPr>
              <a:t>		</a:t>
            </a:r>
            <a:r>
              <a:rPr lang="en-US" dirty="0" err="1">
                <a:solidFill>
                  <a:schemeClr val="accent1"/>
                </a:solidFill>
                <a:latin typeface="Courier" charset="0"/>
                <a:ea typeface="Courier" charset="0"/>
                <a:cs typeface="Courier" charset="0"/>
              </a:rPr>
              <a:t>refseq</a:t>
            </a:r>
            <a:r>
              <a:rPr lang="en-US" dirty="0">
                <a:solidFill>
                  <a:schemeClr val="accent1"/>
                </a:solidFill>
                <a:latin typeface="Courier" charset="0"/>
                <a:ea typeface="Courier" charset="0"/>
                <a:cs typeface="Courier" charset="0"/>
              </a:rPr>
              <a:t> = "</a:t>
            </a:r>
            <a:r>
              <a:rPr lang="en-US" dirty="0" err="1">
                <a:solidFill>
                  <a:schemeClr val="accent1"/>
                </a:solidFill>
                <a:latin typeface="Courier" charset="0"/>
                <a:ea typeface="Courier" charset="0"/>
                <a:cs typeface="Courier" charset="0"/>
              </a:rPr>
              <a:t>XStringSetOrNULL</a:t>
            </a:r>
            <a:r>
              <a:rPr lang="en-US" dirty="0">
                <a:solidFill>
                  <a:schemeClr val="accent1"/>
                </a:solidFill>
                <a:latin typeface="Courier" charset="0"/>
                <a:ea typeface="Courier" charset="0"/>
                <a:cs typeface="Courier" charset="0"/>
              </a:rPr>
              <a:t>")</a:t>
            </a:r>
          </a:p>
          <a:p>
            <a:r>
              <a:rPr lang="en-US" dirty="0">
                <a:solidFill>
                  <a:schemeClr val="accent1"/>
                </a:solidFill>
                <a:latin typeface="Courier" charset="0"/>
                <a:ea typeface="Courier" charset="0"/>
                <a:cs typeface="Courier" charset="0"/>
              </a:rPr>
              <a:t>)</a:t>
            </a:r>
          </a:p>
        </p:txBody>
      </p:sp>
      <p:sp>
        <p:nvSpPr>
          <p:cNvPr id="4" name="Content Placeholder 3"/>
          <p:cNvSpPr>
            <a:spLocks noGrp="1"/>
          </p:cNvSpPr>
          <p:nvPr>
            <p:ph idx="1"/>
          </p:nvPr>
        </p:nvSpPr>
        <p:spPr>
          <a:xfrm>
            <a:off x="457200" y="1600201"/>
            <a:ext cx="8229600" cy="723900"/>
          </a:xfrm>
        </p:spPr>
        <p:txBody>
          <a:bodyPr/>
          <a:lstStyle/>
          <a:p>
            <a:pPr marL="0" indent="0" algn="ctr">
              <a:buNone/>
            </a:pPr>
            <a:r>
              <a:rPr lang="en-US" dirty="0"/>
              <a:t>From </a:t>
            </a:r>
            <a:r>
              <a:rPr lang="en-US" i="1" dirty="0" err="1"/>
              <a:t>phyloseq</a:t>
            </a:r>
            <a:r>
              <a:rPr lang="en-US" dirty="0"/>
              <a:t> Bioconductor package</a:t>
            </a:r>
          </a:p>
        </p:txBody>
      </p:sp>
      <p:sp>
        <p:nvSpPr>
          <p:cNvPr id="11" name="Content Placeholder 3"/>
          <p:cNvSpPr txBox="1">
            <a:spLocks/>
          </p:cNvSpPr>
          <p:nvPr/>
        </p:nvSpPr>
        <p:spPr>
          <a:xfrm>
            <a:off x="457200" y="5463296"/>
            <a:ext cx="8229600" cy="1058689"/>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dirty="0"/>
              <a:t>Does not contain any base class</a:t>
            </a:r>
          </a:p>
          <a:p>
            <a:pPr marL="0" indent="0" algn="ctr">
              <a:buFont typeface="Arial"/>
              <a:buNone/>
            </a:pPr>
            <a:r>
              <a:rPr lang="en-US" dirty="0"/>
              <a:t>It is a list with elements of defined class</a:t>
            </a:r>
          </a:p>
        </p:txBody>
      </p:sp>
    </p:spTree>
    <p:extLst>
      <p:ext uri="{BB962C8B-B14F-4D97-AF65-F5344CB8AC3E}">
        <p14:creationId xmlns:p14="http://schemas.microsoft.com/office/powerpoint/2010/main" val="48655406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a:t>Why do core classes matter to developers?</a:t>
            </a:r>
          </a:p>
        </p:txBody>
      </p:sp>
      <p:sp>
        <p:nvSpPr>
          <p:cNvPr id="5" name="TextBox 4"/>
          <p:cNvSpPr txBox="1"/>
          <p:nvPr/>
        </p:nvSpPr>
        <p:spPr>
          <a:xfrm>
            <a:off x="1377856" y="2970912"/>
            <a:ext cx="6388287" cy="1200329"/>
          </a:xfrm>
          <a:prstGeom prst="rect">
            <a:avLst/>
          </a:prstGeom>
          <a:noFill/>
        </p:spPr>
        <p:txBody>
          <a:bodyPr wrap="none" rtlCol="0">
            <a:spAutoFit/>
          </a:bodyPr>
          <a:lstStyle/>
          <a:p>
            <a:r>
              <a:rPr lang="en-US" dirty="0" err="1">
                <a:solidFill>
                  <a:schemeClr val="accent1"/>
                </a:solidFill>
                <a:latin typeface="Courier" charset="0"/>
                <a:ea typeface="Courier" charset="0"/>
                <a:cs typeface="Courier" charset="0"/>
              </a:rPr>
              <a:t>setClass</a:t>
            </a:r>
            <a:r>
              <a:rPr lang="en-US" dirty="0">
                <a:solidFill>
                  <a:schemeClr val="accent1"/>
                </a:solidFill>
                <a:latin typeface="Courier" charset="0"/>
                <a:ea typeface="Courier" charset="0"/>
                <a:cs typeface="Courier" charset="0"/>
              </a:rPr>
              <a:t>("</a:t>
            </a:r>
            <a:r>
              <a:rPr lang="en-US" dirty="0" err="1">
                <a:solidFill>
                  <a:schemeClr val="accent1"/>
                </a:solidFill>
                <a:latin typeface="Courier" charset="0"/>
                <a:ea typeface="Courier" charset="0"/>
                <a:cs typeface="Courier" charset="0"/>
              </a:rPr>
              <a:t>MRexperiment</a:t>
            </a:r>
            <a:r>
              <a:rPr lang="en-US" dirty="0">
                <a:solidFill>
                  <a:schemeClr val="accent1"/>
                </a:solidFill>
                <a:latin typeface="Courier" charset="0"/>
                <a:ea typeface="Courier" charset="0"/>
                <a:cs typeface="Courier" charset="0"/>
              </a:rPr>
              <a:t>", </a:t>
            </a:r>
            <a:r>
              <a:rPr lang="en-US" b="1" dirty="0">
                <a:solidFill>
                  <a:schemeClr val="accent1"/>
                </a:solidFill>
                <a:latin typeface="Courier" charset="0"/>
                <a:ea typeface="Courier" charset="0"/>
                <a:cs typeface="Courier" charset="0"/>
              </a:rPr>
              <a:t>contains=c("eSet")</a:t>
            </a:r>
            <a:r>
              <a:rPr lang="en-US" dirty="0">
                <a:solidFill>
                  <a:schemeClr val="accent1"/>
                </a:solidFill>
                <a:latin typeface="Courier" charset="0"/>
                <a:ea typeface="Courier" charset="0"/>
                <a:cs typeface="Courier" charset="0"/>
              </a:rPr>
              <a:t>, </a:t>
            </a:r>
          </a:p>
          <a:p>
            <a:r>
              <a:rPr lang="en-US" dirty="0">
                <a:solidFill>
                  <a:schemeClr val="accent1"/>
                </a:solidFill>
                <a:latin typeface="Courier" charset="0"/>
                <a:ea typeface="Courier" charset="0"/>
                <a:cs typeface="Courier" charset="0"/>
              </a:rPr>
              <a:t>	representation=representation(</a:t>
            </a:r>
          </a:p>
          <a:p>
            <a:r>
              <a:rPr lang="en-US" dirty="0">
                <a:solidFill>
                  <a:schemeClr val="accent1"/>
                </a:solidFill>
                <a:latin typeface="Courier" charset="0"/>
                <a:ea typeface="Courier" charset="0"/>
                <a:cs typeface="Courier" charset="0"/>
              </a:rPr>
              <a:t>		</a:t>
            </a:r>
            <a:r>
              <a:rPr lang="en-US" dirty="0" err="1">
                <a:solidFill>
                  <a:schemeClr val="accent1"/>
                </a:solidFill>
                <a:latin typeface="Courier" charset="0"/>
                <a:ea typeface="Courier" charset="0"/>
                <a:cs typeface="Courier" charset="0"/>
              </a:rPr>
              <a:t>expSummary</a:t>
            </a:r>
            <a:r>
              <a:rPr lang="en-US" dirty="0">
                <a:solidFill>
                  <a:schemeClr val="accent1"/>
                </a:solidFill>
                <a:latin typeface="Courier" charset="0"/>
                <a:ea typeface="Courier" charset="0"/>
                <a:cs typeface="Courier" charset="0"/>
              </a:rPr>
              <a:t> = "environment"))</a:t>
            </a:r>
          </a:p>
          <a:p>
            <a:r>
              <a:rPr lang="en-US" dirty="0">
                <a:solidFill>
                  <a:schemeClr val="accent1"/>
                </a:solidFill>
                <a:latin typeface="Courier" charset="0"/>
                <a:ea typeface="Courier" charset="0"/>
                <a:cs typeface="Courier" charset="0"/>
              </a:rPr>
              <a:t>)</a:t>
            </a:r>
          </a:p>
        </p:txBody>
      </p:sp>
      <p:sp>
        <p:nvSpPr>
          <p:cNvPr id="4" name="Content Placeholder 3"/>
          <p:cNvSpPr>
            <a:spLocks noGrp="1"/>
          </p:cNvSpPr>
          <p:nvPr>
            <p:ph idx="1"/>
          </p:nvPr>
        </p:nvSpPr>
        <p:spPr>
          <a:xfrm>
            <a:off x="457200" y="1600201"/>
            <a:ext cx="8229600" cy="723900"/>
          </a:xfrm>
        </p:spPr>
        <p:txBody>
          <a:bodyPr>
            <a:normAutofit fontScale="92500"/>
          </a:bodyPr>
          <a:lstStyle/>
          <a:p>
            <a:pPr marL="0" indent="0">
              <a:buNone/>
            </a:pPr>
            <a:r>
              <a:rPr lang="en-US" dirty="0"/>
              <a:t>From the </a:t>
            </a:r>
            <a:r>
              <a:rPr lang="en-US" i="1" dirty="0" err="1"/>
              <a:t>metagenomeSeq</a:t>
            </a:r>
            <a:r>
              <a:rPr lang="en-US" i="1" dirty="0"/>
              <a:t> </a:t>
            </a:r>
            <a:r>
              <a:rPr lang="en-US" dirty="0"/>
              <a:t>Bioconductor package</a:t>
            </a:r>
          </a:p>
        </p:txBody>
      </p:sp>
      <p:sp>
        <p:nvSpPr>
          <p:cNvPr id="10" name="Content Placeholder 3"/>
          <p:cNvSpPr txBox="1">
            <a:spLocks/>
          </p:cNvSpPr>
          <p:nvPr/>
        </p:nvSpPr>
        <p:spPr>
          <a:xfrm>
            <a:off x="457200" y="5077704"/>
            <a:ext cx="8229600" cy="1130299"/>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dirty="0"/>
              <a:t>Contains the </a:t>
            </a:r>
            <a:r>
              <a:rPr lang="en-US" b="1" dirty="0"/>
              <a:t>eSet</a:t>
            </a:r>
            <a:r>
              <a:rPr lang="en-US" dirty="0"/>
              <a:t> base virtual class</a:t>
            </a:r>
          </a:p>
          <a:p>
            <a:pPr marL="0" indent="0" algn="ctr">
              <a:buFont typeface="Arial"/>
              <a:buNone/>
            </a:pPr>
            <a:r>
              <a:rPr lang="en-US" dirty="0"/>
              <a:t>(since outdated by SummarizedExperiment)</a:t>
            </a:r>
          </a:p>
        </p:txBody>
      </p:sp>
    </p:spTree>
    <p:extLst>
      <p:ext uri="{BB962C8B-B14F-4D97-AF65-F5344CB8AC3E}">
        <p14:creationId xmlns:p14="http://schemas.microsoft.com/office/powerpoint/2010/main" val="86301217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the “core” classes?</a:t>
            </a:r>
          </a:p>
        </p:txBody>
      </p:sp>
      <p:sp>
        <p:nvSpPr>
          <p:cNvPr id="3" name="Content Placeholder 2"/>
          <p:cNvSpPr>
            <a:spLocks noGrp="1"/>
          </p:cNvSpPr>
          <p:nvPr>
            <p:ph idx="1"/>
          </p:nvPr>
        </p:nvSpPr>
        <p:spPr/>
        <p:txBody>
          <a:bodyPr>
            <a:normAutofit fontScale="62500" lnSpcReduction="20000"/>
          </a:bodyPr>
          <a:lstStyle/>
          <a:p>
            <a:pPr marL="342900" lvl="1" indent="-342900">
              <a:buFont typeface="Arial"/>
              <a:buChar char="•"/>
            </a:pPr>
            <a:r>
              <a:rPr lang="en-US" sz="3200" dirty="0"/>
              <a:t>Rectangular feature x sample data (</a:t>
            </a:r>
            <a:r>
              <a:rPr lang="en-US" sz="3200" dirty="0" err="1"/>
              <a:t>RNAseq</a:t>
            </a:r>
            <a:r>
              <a:rPr lang="en-US" sz="3200" dirty="0"/>
              <a:t> count matrix, microarray, …)</a:t>
            </a:r>
          </a:p>
          <a:p>
            <a:pPr lvl="1"/>
            <a:r>
              <a:rPr lang="en-US" b="1" dirty="0"/>
              <a:t>SummarizedExperiment</a:t>
            </a:r>
            <a:r>
              <a:rPr lang="en-US" dirty="0"/>
              <a:t>::SummarizedExperiment()</a:t>
            </a:r>
          </a:p>
          <a:p>
            <a:r>
              <a:rPr lang="en-US" dirty="0"/>
              <a:t>Genomic coordinates (1-based, closed interval)</a:t>
            </a:r>
          </a:p>
          <a:p>
            <a:pPr lvl="1"/>
            <a:r>
              <a:rPr lang="en-US" b="1" dirty="0" err="1"/>
              <a:t>GenomicRanges</a:t>
            </a:r>
            <a:r>
              <a:rPr lang="en-US" dirty="0"/>
              <a:t>::</a:t>
            </a:r>
            <a:r>
              <a:rPr lang="en-US" dirty="0" err="1"/>
              <a:t>GRanges</a:t>
            </a:r>
            <a:r>
              <a:rPr lang="en-US" dirty="0"/>
              <a:t>()</a:t>
            </a:r>
          </a:p>
          <a:p>
            <a:r>
              <a:rPr lang="en-US" dirty="0"/>
              <a:t>DNA / RNA / AA sequences</a:t>
            </a:r>
          </a:p>
          <a:p>
            <a:pPr lvl="1"/>
            <a:r>
              <a:rPr lang="en-US" b="1" dirty="0" err="1"/>
              <a:t>Biostrings</a:t>
            </a:r>
            <a:r>
              <a:rPr lang="en-US" dirty="0"/>
              <a:t>::*</a:t>
            </a:r>
            <a:r>
              <a:rPr lang="en-US" dirty="0" err="1"/>
              <a:t>Stringset</a:t>
            </a:r>
            <a:r>
              <a:rPr lang="en-US" dirty="0"/>
              <a:t>()</a:t>
            </a:r>
          </a:p>
          <a:p>
            <a:r>
              <a:rPr lang="en-US" dirty="0"/>
              <a:t>Gene sets</a:t>
            </a:r>
          </a:p>
          <a:p>
            <a:pPr lvl="1"/>
            <a:r>
              <a:rPr lang="en-US" b="1" dirty="0" err="1"/>
              <a:t>GSEABase</a:t>
            </a:r>
            <a:r>
              <a:rPr lang="en-US" dirty="0"/>
              <a:t>::</a:t>
            </a:r>
            <a:r>
              <a:rPr lang="en-US" dirty="0" err="1"/>
              <a:t>GeneSet</a:t>
            </a:r>
            <a:r>
              <a:rPr lang="en-US" dirty="0"/>
              <a:t>()</a:t>
            </a:r>
          </a:p>
          <a:p>
            <a:pPr lvl="1"/>
            <a:r>
              <a:rPr lang="en-US" b="1" dirty="0" err="1"/>
              <a:t>GSEABase</a:t>
            </a:r>
            <a:r>
              <a:rPr lang="en-US" dirty="0"/>
              <a:t>::</a:t>
            </a:r>
            <a:r>
              <a:rPr lang="en-US" dirty="0" err="1"/>
              <a:t>GeneSetCollection</a:t>
            </a:r>
            <a:r>
              <a:rPr lang="en-US" dirty="0"/>
              <a:t>()</a:t>
            </a:r>
          </a:p>
          <a:p>
            <a:r>
              <a:rPr lang="en-US" dirty="0"/>
              <a:t>Multi-omics data</a:t>
            </a:r>
          </a:p>
          <a:p>
            <a:pPr lvl="1"/>
            <a:r>
              <a:rPr lang="en-US" b="1" dirty="0" err="1"/>
              <a:t>MultiAssayExperiment</a:t>
            </a:r>
            <a:r>
              <a:rPr lang="en-US" dirty="0"/>
              <a:t>::</a:t>
            </a:r>
            <a:r>
              <a:rPr lang="en-US" dirty="0" err="1"/>
              <a:t>MultiAssayExperiment</a:t>
            </a:r>
            <a:r>
              <a:rPr lang="en-US" dirty="0"/>
              <a:t>()</a:t>
            </a:r>
          </a:p>
          <a:p>
            <a:r>
              <a:rPr lang="en-US" dirty="0"/>
              <a:t>Single cell data</a:t>
            </a:r>
          </a:p>
          <a:p>
            <a:pPr lvl="1"/>
            <a:r>
              <a:rPr lang="en-US" b="1" dirty="0" err="1"/>
              <a:t>SingleCellExperiment</a:t>
            </a:r>
            <a:r>
              <a:rPr lang="en-US" dirty="0"/>
              <a:t>::</a:t>
            </a:r>
            <a:r>
              <a:rPr lang="en-US" dirty="0" err="1"/>
              <a:t>SingleCellExperiment</a:t>
            </a:r>
            <a:r>
              <a:rPr lang="en-US" dirty="0"/>
              <a:t>()</a:t>
            </a:r>
          </a:p>
          <a:p>
            <a:r>
              <a:rPr lang="en-US" dirty="0"/>
              <a:t>Mass spectrometry data</a:t>
            </a:r>
          </a:p>
          <a:p>
            <a:pPr lvl="1"/>
            <a:r>
              <a:rPr lang="en-US" b="1" dirty="0" err="1"/>
              <a:t>MSnbase</a:t>
            </a:r>
            <a:r>
              <a:rPr lang="en-US" dirty="0"/>
              <a:t>::</a:t>
            </a:r>
            <a:r>
              <a:rPr lang="en-US" dirty="0" err="1"/>
              <a:t>MSnExp</a:t>
            </a:r>
            <a:r>
              <a:rPr lang="en-US" dirty="0"/>
              <a:t>()</a:t>
            </a:r>
          </a:p>
        </p:txBody>
      </p:sp>
      <p:sp>
        <p:nvSpPr>
          <p:cNvPr id="4" name="TextBox 3"/>
          <p:cNvSpPr txBox="1"/>
          <p:nvPr/>
        </p:nvSpPr>
        <p:spPr>
          <a:xfrm>
            <a:off x="854335" y="6308725"/>
            <a:ext cx="7832465" cy="369332"/>
          </a:xfrm>
          <a:prstGeom prst="rect">
            <a:avLst/>
          </a:prstGeom>
          <a:noFill/>
        </p:spPr>
        <p:txBody>
          <a:bodyPr wrap="none" rtlCol="0">
            <a:spAutoFit/>
          </a:bodyPr>
          <a:lstStyle/>
          <a:p>
            <a:r>
              <a:rPr lang="en-US" dirty="0"/>
              <a:t>https://</a:t>
            </a:r>
            <a:r>
              <a:rPr lang="en-US" dirty="0" err="1"/>
              <a:t>www.bioconductor.org</a:t>
            </a:r>
            <a:r>
              <a:rPr lang="en-US" dirty="0"/>
              <a:t>/developers/how-to/</a:t>
            </a:r>
            <a:r>
              <a:rPr lang="en-US" dirty="0" err="1"/>
              <a:t>commonMethodsAndClasses</a:t>
            </a:r>
            <a:r>
              <a:rPr lang="en-US" dirty="0"/>
              <a:t>/</a:t>
            </a:r>
          </a:p>
        </p:txBody>
      </p:sp>
    </p:spTree>
    <p:extLst>
      <p:ext uri="{BB962C8B-B14F-4D97-AF65-F5344CB8AC3E}">
        <p14:creationId xmlns:p14="http://schemas.microsoft.com/office/powerpoint/2010/main" val="214683173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Core classes represent years of work and maintenance by experienced developers</a:t>
            </a:r>
          </a:p>
        </p:txBody>
      </p:sp>
      <p:sp>
        <p:nvSpPr>
          <p:cNvPr id="8" name="Content Placeholder 7"/>
          <p:cNvSpPr>
            <a:spLocks noGrp="1"/>
          </p:cNvSpPr>
          <p:nvPr>
            <p:ph idx="1"/>
          </p:nvPr>
        </p:nvSpPr>
        <p:spPr>
          <a:xfrm>
            <a:off x="457200" y="1816100"/>
            <a:ext cx="8229600" cy="4525963"/>
          </a:xfrm>
        </p:spPr>
        <p:txBody>
          <a:bodyPr>
            <a:normAutofit fontScale="92500" lnSpcReduction="10000"/>
          </a:bodyPr>
          <a:lstStyle/>
          <a:p>
            <a:pPr marL="0" indent="0">
              <a:buNone/>
            </a:pPr>
            <a:r>
              <a:rPr lang="en-US" b="1" dirty="0"/>
              <a:t>Bioconductor core team members</a:t>
            </a:r>
          </a:p>
          <a:p>
            <a:pPr lvl="1"/>
            <a:r>
              <a:rPr lang="en-US" dirty="0"/>
              <a:t>Martin Morgan (Project Lead)</a:t>
            </a:r>
          </a:p>
          <a:p>
            <a:pPr lvl="1"/>
            <a:r>
              <a:rPr lang="en-US" dirty="0" err="1"/>
              <a:t>Hervé</a:t>
            </a:r>
            <a:r>
              <a:rPr lang="en-US" dirty="0"/>
              <a:t> </a:t>
            </a:r>
            <a:r>
              <a:rPr lang="en-US" dirty="0" err="1"/>
              <a:t>Pagès</a:t>
            </a:r>
            <a:endParaRPr lang="en-US" dirty="0"/>
          </a:p>
          <a:p>
            <a:pPr lvl="1"/>
            <a:r>
              <a:rPr lang="en-US" dirty="0"/>
              <a:t>James MacDonald</a:t>
            </a:r>
          </a:p>
          <a:p>
            <a:pPr lvl="1"/>
            <a:r>
              <a:rPr lang="en-US" dirty="0"/>
              <a:t>Valerie </a:t>
            </a:r>
            <a:r>
              <a:rPr lang="en-US" dirty="0" err="1"/>
              <a:t>Obenchain</a:t>
            </a:r>
            <a:endParaRPr lang="en-US" dirty="0"/>
          </a:p>
          <a:p>
            <a:pPr lvl="1"/>
            <a:r>
              <a:rPr lang="en-US" dirty="0"/>
              <a:t>Andrzej </a:t>
            </a:r>
            <a:r>
              <a:rPr lang="en-US" dirty="0" err="1"/>
              <a:t>Oleś</a:t>
            </a:r>
            <a:endParaRPr lang="en-US" dirty="0"/>
          </a:p>
          <a:p>
            <a:pPr lvl="1"/>
            <a:r>
              <a:rPr lang="en-US" dirty="0"/>
              <a:t>Marcel Ramos</a:t>
            </a:r>
          </a:p>
          <a:p>
            <a:pPr lvl="1"/>
            <a:r>
              <a:rPr lang="en-US" dirty="0"/>
              <a:t>Lori Shepherd</a:t>
            </a:r>
          </a:p>
          <a:p>
            <a:pPr lvl="1"/>
            <a:r>
              <a:rPr lang="en-US" dirty="0" err="1"/>
              <a:t>Nitesh</a:t>
            </a:r>
            <a:r>
              <a:rPr lang="en-US" dirty="0"/>
              <a:t> </a:t>
            </a:r>
            <a:r>
              <a:rPr lang="en-US" dirty="0" err="1"/>
              <a:t>Turaga</a:t>
            </a:r>
            <a:endParaRPr lang="en-US" dirty="0"/>
          </a:p>
          <a:p>
            <a:pPr lvl="1"/>
            <a:r>
              <a:rPr lang="en-US" dirty="0"/>
              <a:t>Daniel van </a:t>
            </a:r>
            <a:r>
              <a:rPr lang="en-US" dirty="0" err="1"/>
              <a:t>Twisk</a:t>
            </a:r>
            <a:endParaRPr lang="en-US" dirty="0"/>
          </a:p>
        </p:txBody>
      </p:sp>
      <p:grpSp>
        <p:nvGrpSpPr>
          <p:cNvPr id="7" name="Group 6"/>
          <p:cNvGrpSpPr/>
          <p:nvPr/>
        </p:nvGrpSpPr>
        <p:grpSpPr>
          <a:xfrm>
            <a:off x="4733747" y="3689674"/>
            <a:ext cx="4133439" cy="2860168"/>
            <a:chOff x="4733747" y="3689674"/>
            <a:chExt cx="4133439" cy="2860168"/>
          </a:xfrm>
        </p:grpSpPr>
        <p:grpSp>
          <p:nvGrpSpPr>
            <p:cNvPr id="4" name="Group 3"/>
            <p:cNvGrpSpPr/>
            <p:nvPr/>
          </p:nvGrpSpPr>
          <p:grpSpPr>
            <a:xfrm>
              <a:off x="4880005" y="3689674"/>
              <a:ext cx="3598086" cy="2236831"/>
              <a:chOff x="2930020" y="2103245"/>
              <a:chExt cx="3598086" cy="2236831"/>
            </a:xfrm>
          </p:grpSpPr>
          <p:pic>
            <p:nvPicPr>
              <p:cNvPr id="5" name="Picture 4"/>
              <p:cNvPicPr>
                <a:picLocks noChangeAspect="1"/>
              </p:cNvPicPr>
              <p:nvPr/>
            </p:nvPicPr>
            <p:blipFill>
              <a:blip r:embed="rId3"/>
              <a:stretch>
                <a:fillRect/>
              </a:stretch>
            </p:blipFill>
            <p:spPr>
              <a:xfrm>
                <a:off x="3172858" y="2103245"/>
                <a:ext cx="3355248" cy="2236831"/>
              </a:xfrm>
              <a:prstGeom prst="rect">
                <a:avLst/>
              </a:prstGeom>
            </p:spPr>
          </p:pic>
          <p:pic>
            <p:nvPicPr>
              <p:cNvPr id="6" name="Picture 5"/>
              <p:cNvPicPr>
                <a:picLocks noChangeAspect="1"/>
              </p:cNvPicPr>
              <p:nvPr/>
            </p:nvPicPr>
            <p:blipFill>
              <a:blip r:embed="rId4"/>
              <a:stretch>
                <a:fillRect/>
              </a:stretch>
            </p:blipFill>
            <p:spPr>
              <a:xfrm rot="16200000">
                <a:off x="2981030" y="3170649"/>
                <a:ext cx="793775" cy="895796"/>
              </a:xfrm>
              <a:prstGeom prst="rect">
                <a:avLst/>
              </a:prstGeom>
            </p:spPr>
          </p:pic>
        </p:grpSp>
        <p:sp>
          <p:nvSpPr>
            <p:cNvPr id="3" name="TextBox 2"/>
            <p:cNvSpPr txBox="1"/>
            <p:nvPr/>
          </p:nvSpPr>
          <p:spPr>
            <a:xfrm>
              <a:off x="4733747" y="5903511"/>
              <a:ext cx="4133439" cy="646331"/>
            </a:xfrm>
            <a:prstGeom prst="rect">
              <a:avLst/>
            </a:prstGeom>
            <a:noFill/>
          </p:spPr>
          <p:txBody>
            <a:bodyPr wrap="none" rtlCol="0">
              <a:spAutoFit/>
            </a:bodyPr>
            <a:lstStyle/>
            <a:p>
              <a:r>
                <a:rPr lang="en-US" dirty="0"/>
                <a:t>So you can spend less time frame-building</a:t>
              </a:r>
            </a:p>
            <a:p>
              <a:r>
                <a:rPr lang="en-US" dirty="0"/>
                <a:t>And more time building rocket boosters</a:t>
              </a:r>
            </a:p>
          </p:txBody>
        </p:sp>
      </p:grpSp>
    </p:spTree>
    <p:extLst>
      <p:ext uri="{BB962C8B-B14F-4D97-AF65-F5344CB8AC3E}">
        <p14:creationId xmlns:p14="http://schemas.microsoft.com/office/powerpoint/2010/main" val="50842793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7933</TotalTime>
  <Words>968</Words>
  <Application>Microsoft Macintosh PowerPoint</Application>
  <PresentationFormat>On-screen Show (4:3)</PresentationFormat>
  <Paragraphs>119</Paragraphs>
  <Slides>10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Courier</vt:lpstr>
      <vt:lpstr>Office Theme</vt:lpstr>
      <vt:lpstr>Why re-use core classes?  A plea to developers of Bioconductor packages</vt:lpstr>
      <vt:lpstr>What is Bioconductor?</vt:lpstr>
      <vt:lpstr>Why do core classes matter to developers?</vt:lpstr>
      <vt:lpstr>Why do core classes matter to developers?</vt:lpstr>
      <vt:lpstr>Why do core classes matter to developers?</vt:lpstr>
      <vt:lpstr>Why do core classes matter to developers?</vt:lpstr>
      <vt:lpstr>Why do core classes matter to developers?</vt:lpstr>
      <vt:lpstr>What are the “core” classes?</vt:lpstr>
      <vt:lpstr>Core classes represent years of work and maintenance by experienced developers</vt:lpstr>
      <vt:lpstr>Discussion</vt:lpstr>
    </vt:vector>
  </TitlesOfParts>
  <Company>CUNY SPH</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Levi Waldron</dc:creator>
  <cp:lastModifiedBy>Levi Waldron</cp:lastModifiedBy>
  <cp:revision>191</cp:revision>
  <dcterms:created xsi:type="dcterms:W3CDTF">2016-11-25T02:44:43Z</dcterms:created>
  <dcterms:modified xsi:type="dcterms:W3CDTF">2018-07-25T17:41:33Z</dcterms:modified>
</cp:coreProperties>
</file>

<file path=docProps/thumbnail.jpeg>
</file>